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A14FE-8D01-4B25-9BC9-E5BEFAB94573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16338E4-3E45-431B-8970-335A04D35A21}">
      <dgm:prSet/>
      <dgm:spPr/>
      <dgm:t>
        <a:bodyPr/>
        <a:lstStyle/>
        <a:p>
          <a:r>
            <a:rPr kumimoji="1" lang="zh-TW"/>
            <a:t>應用賽局理論的概念套入</a:t>
          </a:r>
          <a:endParaRPr lang="en-US"/>
        </a:p>
      </dgm:t>
    </dgm:pt>
    <dgm:pt modelId="{E306D9E8-7741-4E90-AC2E-F7E2717556DE}" type="parTrans" cxnId="{0D4B5F60-E973-46FB-889C-3A2DA21135C5}">
      <dgm:prSet/>
      <dgm:spPr/>
      <dgm:t>
        <a:bodyPr/>
        <a:lstStyle/>
        <a:p>
          <a:endParaRPr lang="en-US"/>
        </a:p>
      </dgm:t>
    </dgm:pt>
    <dgm:pt modelId="{40521E14-6820-457C-BCE2-74D0B9754744}" type="sibTrans" cxnId="{0D4B5F60-E973-46FB-889C-3A2DA21135C5}">
      <dgm:prSet/>
      <dgm:spPr/>
      <dgm:t>
        <a:bodyPr/>
        <a:lstStyle/>
        <a:p>
          <a:endParaRPr lang="en-US"/>
        </a:p>
      </dgm:t>
    </dgm:pt>
    <dgm:pt modelId="{8A38FF6A-75E4-474E-B536-0F1643295D7E}">
      <dgm:prSet/>
      <dgm:spPr/>
      <dgm:t>
        <a:bodyPr/>
        <a:lstStyle/>
        <a:p>
          <a:r>
            <a:rPr kumimoji="1" lang="zh-TW"/>
            <a:t>探討、擬定增設出口疏散的各項策略</a:t>
          </a:r>
          <a:endParaRPr lang="en-US"/>
        </a:p>
      </dgm:t>
    </dgm:pt>
    <dgm:pt modelId="{3AB8B89A-F9BE-4C9A-9F94-671C64CDABA9}" type="parTrans" cxnId="{62824BB7-3689-4CDE-B455-CE161B3CCD16}">
      <dgm:prSet/>
      <dgm:spPr/>
      <dgm:t>
        <a:bodyPr/>
        <a:lstStyle/>
        <a:p>
          <a:endParaRPr lang="en-US"/>
        </a:p>
      </dgm:t>
    </dgm:pt>
    <dgm:pt modelId="{76074268-EA30-406B-864E-92DABF1A9C94}" type="sibTrans" cxnId="{62824BB7-3689-4CDE-B455-CE161B3CCD16}">
      <dgm:prSet/>
      <dgm:spPr/>
      <dgm:t>
        <a:bodyPr/>
        <a:lstStyle/>
        <a:p>
          <a:endParaRPr lang="en-US"/>
        </a:p>
      </dgm:t>
    </dgm:pt>
    <dgm:pt modelId="{498588D0-521B-4EC1-9A33-757D8B0DA901}">
      <dgm:prSet/>
      <dgm:spPr/>
      <dgm:t>
        <a:bodyPr/>
        <a:lstStyle/>
        <a:p>
          <a:r>
            <a:rPr kumimoji="1" lang="zh-TW"/>
            <a:t>增加樓層的可預測性</a:t>
          </a:r>
          <a:endParaRPr lang="en-US"/>
        </a:p>
      </dgm:t>
    </dgm:pt>
    <dgm:pt modelId="{F58DE9D9-FA43-433C-BF91-994BAD90DEA8}" type="parTrans" cxnId="{E13166B2-495D-47EA-8FCD-13AE7781BA73}">
      <dgm:prSet/>
      <dgm:spPr/>
      <dgm:t>
        <a:bodyPr/>
        <a:lstStyle/>
        <a:p>
          <a:endParaRPr lang="en-US"/>
        </a:p>
      </dgm:t>
    </dgm:pt>
    <dgm:pt modelId="{432BB096-4E54-49E0-93AF-85B3D9FB22BD}" type="sibTrans" cxnId="{E13166B2-495D-47EA-8FCD-13AE7781BA73}">
      <dgm:prSet/>
      <dgm:spPr/>
      <dgm:t>
        <a:bodyPr/>
        <a:lstStyle/>
        <a:p>
          <a:endParaRPr lang="en-US"/>
        </a:p>
      </dgm:t>
    </dgm:pt>
    <dgm:pt modelId="{9DFEDEA3-9058-0840-9BF9-0D52364AE353}" type="pres">
      <dgm:prSet presAssocID="{FD9A14FE-8D01-4B25-9BC9-E5BEFAB9457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18F78EC-E3B8-FF4B-A346-CA6BD28DAFB1}" type="pres">
      <dgm:prSet presAssocID="{216338E4-3E45-431B-8970-335A04D35A21}" presName="hierRoot1" presStyleCnt="0"/>
      <dgm:spPr/>
    </dgm:pt>
    <dgm:pt modelId="{FF30244C-D2A0-8A4D-B21B-C50845E17E28}" type="pres">
      <dgm:prSet presAssocID="{216338E4-3E45-431B-8970-335A04D35A21}" presName="composite" presStyleCnt="0"/>
      <dgm:spPr/>
    </dgm:pt>
    <dgm:pt modelId="{428016A0-A396-404C-9409-4067D13072C2}" type="pres">
      <dgm:prSet presAssocID="{216338E4-3E45-431B-8970-335A04D35A21}" presName="background" presStyleLbl="node0" presStyleIdx="0" presStyleCnt="3"/>
      <dgm:spPr/>
    </dgm:pt>
    <dgm:pt modelId="{009C6232-D66E-DA41-9DDB-967D2E9744E7}" type="pres">
      <dgm:prSet presAssocID="{216338E4-3E45-431B-8970-335A04D35A21}" presName="text" presStyleLbl="fgAcc0" presStyleIdx="0" presStyleCnt="3">
        <dgm:presLayoutVars>
          <dgm:chPref val="3"/>
        </dgm:presLayoutVars>
      </dgm:prSet>
      <dgm:spPr/>
    </dgm:pt>
    <dgm:pt modelId="{DBB04026-1B7B-4D4B-BE03-4B567DF842DA}" type="pres">
      <dgm:prSet presAssocID="{216338E4-3E45-431B-8970-335A04D35A21}" presName="hierChild2" presStyleCnt="0"/>
      <dgm:spPr/>
    </dgm:pt>
    <dgm:pt modelId="{34C84D65-41D3-0848-B59A-ABAB9E277FBA}" type="pres">
      <dgm:prSet presAssocID="{8A38FF6A-75E4-474E-B536-0F1643295D7E}" presName="hierRoot1" presStyleCnt="0"/>
      <dgm:spPr/>
    </dgm:pt>
    <dgm:pt modelId="{40657A85-4E5B-EC4E-BA2F-12303F88E3CC}" type="pres">
      <dgm:prSet presAssocID="{8A38FF6A-75E4-474E-B536-0F1643295D7E}" presName="composite" presStyleCnt="0"/>
      <dgm:spPr/>
    </dgm:pt>
    <dgm:pt modelId="{B292D351-B5A0-194A-9B72-06198860D98D}" type="pres">
      <dgm:prSet presAssocID="{8A38FF6A-75E4-474E-B536-0F1643295D7E}" presName="background" presStyleLbl="node0" presStyleIdx="1" presStyleCnt="3"/>
      <dgm:spPr/>
    </dgm:pt>
    <dgm:pt modelId="{8C7B1B3B-3256-E94C-960A-CE6AC870A3CF}" type="pres">
      <dgm:prSet presAssocID="{8A38FF6A-75E4-474E-B536-0F1643295D7E}" presName="text" presStyleLbl="fgAcc0" presStyleIdx="1" presStyleCnt="3">
        <dgm:presLayoutVars>
          <dgm:chPref val="3"/>
        </dgm:presLayoutVars>
      </dgm:prSet>
      <dgm:spPr/>
    </dgm:pt>
    <dgm:pt modelId="{E0B9511F-5050-AC47-838F-1E272305E99B}" type="pres">
      <dgm:prSet presAssocID="{8A38FF6A-75E4-474E-B536-0F1643295D7E}" presName="hierChild2" presStyleCnt="0"/>
      <dgm:spPr/>
    </dgm:pt>
    <dgm:pt modelId="{C8D8DC36-1FF8-444A-9B6F-41E483E6BE0D}" type="pres">
      <dgm:prSet presAssocID="{498588D0-521B-4EC1-9A33-757D8B0DA901}" presName="hierRoot1" presStyleCnt="0"/>
      <dgm:spPr/>
    </dgm:pt>
    <dgm:pt modelId="{E2450DEC-0A32-C34B-B19E-0EA306DFB338}" type="pres">
      <dgm:prSet presAssocID="{498588D0-521B-4EC1-9A33-757D8B0DA901}" presName="composite" presStyleCnt="0"/>
      <dgm:spPr/>
    </dgm:pt>
    <dgm:pt modelId="{BBA2F14A-C554-0A4C-B413-EA9446380D43}" type="pres">
      <dgm:prSet presAssocID="{498588D0-521B-4EC1-9A33-757D8B0DA901}" presName="background" presStyleLbl="node0" presStyleIdx="2" presStyleCnt="3"/>
      <dgm:spPr/>
    </dgm:pt>
    <dgm:pt modelId="{7AA40CE6-B239-ED49-A0F7-3ABEBD72475E}" type="pres">
      <dgm:prSet presAssocID="{498588D0-521B-4EC1-9A33-757D8B0DA901}" presName="text" presStyleLbl="fgAcc0" presStyleIdx="2" presStyleCnt="3">
        <dgm:presLayoutVars>
          <dgm:chPref val="3"/>
        </dgm:presLayoutVars>
      </dgm:prSet>
      <dgm:spPr/>
    </dgm:pt>
    <dgm:pt modelId="{64E1371F-616C-BE4F-9987-207D4B119992}" type="pres">
      <dgm:prSet presAssocID="{498588D0-521B-4EC1-9A33-757D8B0DA901}" presName="hierChild2" presStyleCnt="0"/>
      <dgm:spPr/>
    </dgm:pt>
  </dgm:ptLst>
  <dgm:cxnLst>
    <dgm:cxn modelId="{91549107-0071-2B4F-B674-C89F1AB8CFEE}" type="presOf" srcId="{8A38FF6A-75E4-474E-B536-0F1643295D7E}" destId="{8C7B1B3B-3256-E94C-960A-CE6AC870A3CF}" srcOrd="0" destOrd="0" presId="urn:microsoft.com/office/officeart/2005/8/layout/hierarchy1"/>
    <dgm:cxn modelId="{FFE0472B-9712-7440-901A-0B82E2B8233A}" type="presOf" srcId="{498588D0-521B-4EC1-9A33-757D8B0DA901}" destId="{7AA40CE6-B239-ED49-A0F7-3ABEBD72475E}" srcOrd="0" destOrd="0" presId="urn:microsoft.com/office/officeart/2005/8/layout/hierarchy1"/>
    <dgm:cxn modelId="{2860415C-B01B-DD40-A185-489063275F79}" type="presOf" srcId="{FD9A14FE-8D01-4B25-9BC9-E5BEFAB94573}" destId="{9DFEDEA3-9058-0840-9BF9-0D52364AE353}" srcOrd="0" destOrd="0" presId="urn:microsoft.com/office/officeart/2005/8/layout/hierarchy1"/>
    <dgm:cxn modelId="{0D4B5F60-E973-46FB-889C-3A2DA21135C5}" srcId="{FD9A14FE-8D01-4B25-9BC9-E5BEFAB94573}" destId="{216338E4-3E45-431B-8970-335A04D35A21}" srcOrd="0" destOrd="0" parTransId="{E306D9E8-7741-4E90-AC2E-F7E2717556DE}" sibTransId="{40521E14-6820-457C-BCE2-74D0B9754744}"/>
    <dgm:cxn modelId="{E13166B2-495D-47EA-8FCD-13AE7781BA73}" srcId="{FD9A14FE-8D01-4B25-9BC9-E5BEFAB94573}" destId="{498588D0-521B-4EC1-9A33-757D8B0DA901}" srcOrd="2" destOrd="0" parTransId="{F58DE9D9-FA43-433C-BF91-994BAD90DEA8}" sibTransId="{432BB096-4E54-49E0-93AF-85B3D9FB22BD}"/>
    <dgm:cxn modelId="{62824BB7-3689-4CDE-B455-CE161B3CCD16}" srcId="{FD9A14FE-8D01-4B25-9BC9-E5BEFAB94573}" destId="{8A38FF6A-75E4-474E-B536-0F1643295D7E}" srcOrd="1" destOrd="0" parTransId="{3AB8B89A-F9BE-4C9A-9F94-671C64CDABA9}" sibTransId="{76074268-EA30-406B-864E-92DABF1A9C94}"/>
    <dgm:cxn modelId="{BA98D1B8-1BBA-1B4A-8322-E04F20236F36}" type="presOf" srcId="{216338E4-3E45-431B-8970-335A04D35A21}" destId="{009C6232-D66E-DA41-9DDB-967D2E9744E7}" srcOrd="0" destOrd="0" presId="urn:microsoft.com/office/officeart/2005/8/layout/hierarchy1"/>
    <dgm:cxn modelId="{19015060-7CCC-354C-A447-25891CD3EA3A}" type="presParOf" srcId="{9DFEDEA3-9058-0840-9BF9-0D52364AE353}" destId="{218F78EC-E3B8-FF4B-A346-CA6BD28DAFB1}" srcOrd="0" destOrd="0" presId="urn:microsoft.com/office/officeart/2005/8/layout/hierarchy1"/>
    <dgm:cxn modelId="{8F74DE90-F94E-EE47-893F-7EFCF4C74267}" type="presParOf" srcId="{218F78EC-E3B8-FF4B-A346-CA6BD28DAFB1}" destId="{FF30244C-D2A0-8A4D-B21B-C50845E17E28}" srcOrd="0" destOrd="0" presId="urn:microsoft.com/office/officeart/2005/8/layout/hierarchy1"/>
    <dgm:cxn modelId="{BAB41658-FA9B-BA4E-B614-2A65E76892A3}" type="presParOf" srcId="{FF30244C-D2A0-8A4D-B21B-C50845E17E28}" destId="{428016A0-A396-404C-9409-4067D13072C2}" srcOrd="0" destOrd="0" presId="urn:microsoft.com/office/officeart/2005/8/layout/hierarchy1"/>
    <dgm:cxn modelId="{B35C36C0-68D5-D14F-977E-511150399659}" type="presParOf" srcId="{FF30244C-D2A0-8A4D-B21B-C50845E17E28}" destId="{009C6232-D66E-DA41-9DDB-967D2E9744E7}" srcOrd="1" destOrd="0" presId="urn:microsoft.com/office/officeart/2005/8/layout/hierarchy1"/>
    <dgm:cxn modelId="{CF3E939A-3710-4342-AA43-35BE73E887A0}" type="presParOf" srcId="{218F78EC-E3B8-FF4B-A346-CA6BD28DAFB1}" destId="{DBB04026-1B7B-4D4B-BE03-4B567DF842DA}" srcOrd="1" destOrd="0" presId="urn:microsoft.com/office/officeart/2005/8/layout/hierarchy1"/>
    <dgm:cxn modelId="{04E208EA-065D-4B4E-AC3E-5D407CE0A937}" type="presParOf" srcId="{9DFEDEA3-9058-0840-9BF9-0D52364AE353}" destId="{34C84D65-41D3-0848-B59A-ABAB9E277FBA}" srcOrd="1" destOrd="0" presId="urn:microsoft.com/office/officeart/2005/8/layout/hierarchy1"/>
    <dgm:cxn modelId="{DCBBF7BB-F916-1B4A-9964-81B464EC6EB1}" type="presParOf" srcId="{34C84D65-41D3-0848-B59A-ABAB9E277FBA}" destId="{40657A85-4E5B-EC4E-BA2F-12303F88E3CC}" srcOrd="0" destOrd="0" presId="urn:microsoft.com/office/officeart/2005/8/layout/hierarchy1"/>
    <dgm:cxn modelId="{ACF85221-891E-4943-AC5B-E2A4B47762D8}" type="presParOf" srcId="{40657A85-4E5B-EC4E-BA2F-12303F88E3CC}" destId="{B292D351-B5A0-194A-9B72-06198860D98D}" srcOrd="0" destOrd="0" presId="urn:microsoft.com/office/officeart/2005/8/layout/hierarchy1"/>
    <dgm:cxn modelId="{DB9C1B72-57C4-BA47-BF8A-7249E4927562}" type="presParOf" srcId="{40657A85-4E5B-EC4E-BA2F-12303F88E3CC}" destId="{8C7B1B3B-3256-E94C-960A-CE6AC870A3CF}" srcOrd="1" destOrd="0" presId="urn:microsoft.com/office/officeart/2005/8/layout/hierarchy1"/>
    <dgm:cxn modelId="{5EAD57DA-E814-3448-9C4D-33F55B932875}" type="presParOf" srcId="{34C84D65-41D3-0848-B59A-ABAB9E277FBA}" destId="{E0B9511F-5050-AC47-838F-1E272305E99B}" srcOrd="1" destOrd="0" presId="urn:microsoft.com/office/officeart/2005/8/layout/hierarchy1"/>
    <dgm:cxn modelId="{447C66D3-4E69-C047-AC33-DCE0D49C6FC1}" type="presParOf" srcId="{9DFEDEA3-9058-0840-9BF9-0D52364AE353}" destId="{C8D8DC36-1FF8-444A-9B6F-41E483E6BE0D}" srcOrd="2" destOrd="0" presId="urn:microsoft.com/office/officeart/2005/8/layout/hierarchy1"/>
    <dgm:cxn modelId="{38438F2F-F0E1-DD44-AD1F-E541C88BF1D0}" type="presParOf" srcId="{C8D8DC36-1FF8-444A-9B6F-41E483E6BE0D}" destId="{E2450DEC-0A32-C34B-B19E-0EA306DFB338}" srcOrd="0" destOrd="0" presId="urn:microsoft.com/office/officeart/2005/8/layout/hierarchy1"/>
    <dgm:cxn modelId="{A5CB54A5-033E-994B-A8D0-57DD6FF1FD5D}" type="presParOf" srcId="{E2450DEC-0A32-C34B-B19E-0EA306DFB338}" destId="{BBA2F14A-C554-0A4C-B413-EA9446380D43}" srcOrd="0" destOrd="0" presId="urn:microsoft.com/office/officeart/2005/8/layout/hierarchy1"/>
    <dgm:cxn modelId="{ED07F2A0-DEDC-7A42-87C2-002DBA50E782}" type="presParOf" srcId="{E2450DEC-0A32-C34B-B19E-0EA306DFB338}" destId="{7AA40CE6-B239-ED49-A0F7-3ABEBD72475E}" srcOrd="1" destOrd="0" presId="urn:microsoft.com/office/officeart/2005/8/layout/hierarchy1"/>
    <dgm:cxn modelId="{A6FF9A20-786C-E941-B20E-23AECF942AE3}" type="presParOf" srcId="{C8D8DC36-1FF8-444A-9B6F-41E483E6BE0D}" destId="{64E1371F-616C-BE4F-9987-207D4B11999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016A0-A396-404C-9409-4067D13072C2}">
      <dsp:nvSpPr>
        <dsp:cNvPr id="0" name=""/>
        <dsp:cNvSpPr/>
      </dsp:nvSpPr>
      <dsp:spPr>
        <a:xfrm>
          <a:off x="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C6232-D66E-DA41-9DDB-967D2E9744E7}">
      <dsp:nvSpPr>
        <dsp:cNvPr id="0" name=""/>
        <dsp:cNvSpPr/>
      </dsp:nvSpPr>
      <dsp:spPr>
        <a:xfrm>
          <a:off x="323850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應用賽局理論的概念套入</a:t>
          </a:r>
          <a:endParaRPr lang="en-US" sz="2500" kern="1200"/>
        </a:p>
      </dsp:txBody>
      <dsp:txXfrm>
        <a:off x="378058" y="827272"/>
        <a:ext cx="2806233" cy="1742386"/>
      </dsp:txXfrm>
    </dsp:sp>
    <dsp:sp modelId="{B292D351-B5A0-194A-9B72-06198860D98D}">
      <dsp:nvSpPr>
        <dsp:cNvPr id="0" name=""/>
        <dsp:cNvSpPr/>
      </dsp:nvSpPr>
      <dsp:spPr>
        <a:xfrm>
          <a:off x="356235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B1B3B-3256-E94C-960A-CE6AC870A3CF}">
      <dsp:nvSpPr>
        <dsp:cNvPr id="0" name=""/>
        <dsp:cNvSpPr/>
      </dsp:nvSpPr>
      <dsp:spPr>
        <a:xfrm>
          <a:off x="3886200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探討、擬定增設出口疏散的各項策略</a:t>
          </a:r>
          <a:endParaRPr lang="en-US" sz="2500" kern="1200"/>
        </a:p>
      </dsp:txBody>
      <dsp:txXfrm>
        <a:off x="3940408" y="827272"/>
        <a:ext cx="2806233" cy="1742386"/>
      </dsp:txXfrm>
    </dsp:sp>
    <dsp:sp modelId="{BBA2F14A-C554-0A4C-B413-EA9446380D43}">
      <dsp:nvSpPr>
        <dsp:cNvPr id="0" name=""/>
        <dsp:cNvSpPr/>
      </dsp:nvSpPr>
      <dsp:spPr>
        <a:xfrm>
          <a:off x="7124700" y="465407"/>
          <a:ext cx="2914649" cy="1850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40CE6-B239-ED49-A0F7-3ABEBD72475E}">
      <dsp:nvSpPr>
        <dsp:cNvPr id="0" name=""/>
        <dsp:cNvSpPr/>
      </dsp:nvSpPr>
      <dsp:spPr>
        <a:xfrm>
          <a:off x="7448549" y="773064"/>
          <a:ext cx="2914649" cy="185080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500" kern="1200"/>
            <a:t>增加樓層的可預測性</a:t>
          </a:r>
          <a:endParaRPr lang="en-US" sz="2500" kern="1200"/>
        </a:p>
      </dsp:txBody>
      <dsp:txXfrm>
        <a:off x="7502757" y="827272"/>
        <a:ext cx="2806233" cy="174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5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6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6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2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8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6/14/23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5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2B69224-0A8D-0CE9-351A-6A41C2A9D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914400"/>
            <a:ext cx="3130062" cy="3227536"/>
          </a:xfrm>
        </p:spPr>
        <p:txBody>
          <a:bodyPr anchor="t">
            <a:normAutofit/>
          </a:bodyPr>
          <a:lstStyle/>
          <a:p>
            <a:r>
              <a:rPr kumimoji="1" lang="en-US" altLang="zh-TW" sz="3700"/>
              <a:t>Traffic Simulation &amp; Crowd Evacuation at Taipei Dome</a:t>
            </a:r>
            <a:endParaRPr kumimoji="1" lang="zh-TW" altLang="en-US" sz="37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9C0421-5684-6C7D-1B0B-CD4437969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502585"/>
            <a:ext cx="3130063" cy="1370181"/>
          </a:xfrm>
        </p:spPr>
        <p:txBody>
          <a:bodyPr anchor="b">
            <a:normAutofit/>
          </a:bodyPr>
          <a:lstStyle/>
          <a:p>
            <a:r>
              <a:rPr kumimoji="1" lang="en-US" altLang="zh-TW"/>
              <a:t>B09208038 </a:t>
            </a:r>
          </a:p>
          <a:p>
            <a:r>
              <a:rPr kumimoji="1" lang="zh-TW" altLang="en-US"/>
              <a:t>地理三 劉正悅</a:t>
            </a:r>
          </a:p>
        </p:txBody>
      </p:sp>
      <p:pic>
        <p:nvPicPr>
          <p:cNvPr id="6" name="圖片 5" descr="一張含有 文字, 體育場 的圖片&#10;&#10;自動產生的描述">
            <a:extLst>
              <a:ext uri="{FF2B5EF4-FFF2-40B4-BE49-F238E27FC236}">
                <a16:creationId xmlns:a16="http://schemas.microsoft.com/office/drawing/2014/main" id="{E4826577-D78C-A94F-2634-CF553ADE6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6" r="31387"/>
          <a:stretch/>
        </p:blipFill>
        <p:spPr>
          <a:xfrm>
            <a:off x="4457700" y="1066800"/>
            <a:ext cx="7734300" cy="47244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57700" y="5756461"/>
            <a:ext cx="7734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7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5CA8AD8-F7D0-EC9F-A457-50C2F30C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8" y="914399"/>
            <a:ext cx="3721767" cy="4106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600" dirty="0"/>
              <a:t>Contents</a:t>
            </a:r>
            <a:br>
              <a:rPr kumimoji="1" lang="en-US" altLang="zh-TW" sz="2800" dirty="0"/>
            </a:br>
            <a:r>
              <a:rPr kumimoji="1" lang="en-US" altLang="zh-TW" sz="2800" dirty="0"/>
              <a:t>1. Motivation</a:t>
            </a:r>
            <a:br>
              <a:rPr kumimoji="1" lang="en-US" altLang="zh-TW" sz="2800" dirty="0"/>
            </a:br>
            <a:r>
              <a:rPr kumimoji="1" lang="en-US" altLang="zh-TW" sz="2800" dirty="0"/>
              <a:t>2. Model Introduction</a:t>
            </a:r>
            <a:br>
              <a:rPr kumimoji="1" lang="en-US" altLang="zh-TW" sz="2800" dirty="0"/>
            </a:br>
            <a:r>
              <a:rPr kumimoji="1" lang="en-US" altLang="zh-TW" sz="2800" dirty="0"/>
              <a:t>3. Implementation</a:t>
            </a:r>
            <a:br>
              <a:rPr kumimoji="1" lang="en-US" altLang="zh-TW" sz="2800" dirty="0"/>
            </a:br>
            <a:r>
              <a:rPr kumimoji="1" lang="en-US" altLang="zh-TW" sz="2800" dirty="0"/>
              <a:t>4. Future Work</a:t>
            </a:r>
            <a:br>
              <a:rPr kumimoji="1" lang="en-US" altLang="zh-TW" sz="2800" dirty="0"/>
            </a:br>
            <a:r>
              <a:rPr kumimoji="1" lang="en-US" altLang="zh-TW" sz="2800" dirty="0"/>
              <a:t>5. Conclusion</a:t>
            </a:r>
          </a:p>
        </p:txBody>
      </p:sp>
      <p:pic>
        <p:nvPicPr>
          <p:cNvPr id="5" name="內容版面配置區 4" descr="一張含有 天空, 室外, 城市, 白天 的圖片&#10;&#10;自動產生的描述">
            <a:extLst>
              <a:ext uri="{FF2B5EF4-FFF2-40B4-BE49-F238E27FC236}">
                <a16:creationId xmlns:a16="http://schemas.microsoft.com/office/drawing/2014/main" id="{40E05405-1658-D8AC-D255-2EAA3B6B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81" r="-1" b="-1"/>
          <a:stretch/>
        </p:blipFill>
        <p:spPr>
          <a:xfrm>
            <a:off x="4457700" y="1066800"/>
            <a:ext cx="7734300" cy="4724400"/>
          </a:xfrm>
          <a:prstGeom prst="rect">
            <a:avLst/>
          </a:prstGeom>
        </p:spPr>
      </p:pic>
      <p:cxnSp>
        <p:nvCxnSpPr>
          <p:cNvPr id="40" name="Straight Connector 35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57700" y="5756461"/>
            <a:ext cx="7734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68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E8ED30-7B5F-A5ED-79BA-D15BD1E2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1. Motivation</a:t>
            </a:r>
            <a:endParaRPr kumimoji="1" lang="zh-TW" altLang="en-US" dirty="0"/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A1DB5636-7209-441D-A20B-2A24C54D5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A1C1043-FEF2-949C-CB78-E7CC2B839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r>
              <a:rPr lang="en-US" dirty="0" err="1"/>
              <a:t>梨泰院事件</a:t>
            </a:r>
            <a:endParaRPr lang="en-US" dirty="0"/>
          </a:p>
          <a:p>
            <a:r>
              <a:rPr lang="en-US" dirty="0" err="1"/>
              <a:t>大型活動主辦</a:t>
            </a:r>
            <a:endParaRPr lang="en-US" dirty="0"/>
          </a:p>
        </p:txBody>
      </p:sp>
      <p:pic>
        <p:nvPicPr>
          <p:cNvPr id="5" name="內容版面配置區 4" descr="一張含有 文字, 個人, 直立的, 擺姿勢 的圖片&#10;&#10;自動產生的描述">
            <a:extLst>
              <a:ext uri="{FF2B5EF4-FFF2-40B4-BE49-F238E27FC236}">
                <a16:creationId xmlns:a16="http://schemas.microsoft.com/office/drawing/2014/main" id="{6EE6D4D1-9E6D-F417-27BB-777CEB01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0" r="-2" b="40982"/>
          <a:stretch/>
        </p:blipFill>
        <p:spPr>
          <a:xfrm>
            <a:off x="5679451" y="1"/>
            <a:ext cx="6512547" cy="3429000"/>
          </a:xfrm>
          <a:prstGeom prst="rect">
            <a:avLst/>
          </a:prstGeom>
        </p:spPr>
      </p:pic>
      <p:pic>
        <p:nvPicPr>
          <p:cNvPr id="8" name="內容版面配置區 7" descr="一張含有 室內 的圖片&#10;&#10;自動產生的描述">
            <a:extLst>
              <a:ext uri="{FF2B5EF4-FFF2-40B4-BE49-F238E27FC236}">
                <a16:creationId xmlns:a16="http://schemas.microsoft.com/office/drawing/2014/main" id="{B738ECAF-4C3A-66A4-547F-1830949E6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29795"/>
          <a:stretch/>
        </p:blipFill>
        <p:spPr>
          <a:xfrm rot="10800000">
            <a:off x="5679452" y="3429000"/>
            <a:ext cx="651254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4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90A938-E8E4-156C-BBE3-DE7151F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6" y="1371600"/>
            <a:ext cx="4015004" cy="1314443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2. Model Introduction</a:t>
            </a:r>
            <a:endParaRPr kumimoji="1" lang="zh-TW" alt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3C79BC3E-6E40-B150-80DE-8CEAAA2B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93" y="643466"/>
            <a:ext cx="3087839" cy="2624663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E08F44A4-4AD5-04AC-C58F-05FD1DA4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47" y="3589866"/>
            <a:ext cx="4729130" cy="262466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BB61FF-A0FB-0C18-DBB1-A890ED6C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004" y="3126072"/>
            <a:ext cx="4079988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Python </a:t>
            </a:r>
            <a:r>
              <a:rPr kumimoji="1" lang="zh-TW" altLang="en-US" dirty="0"/>
              <a:t>撰寫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asc</a:t>
            </a:r>
            <a:r>
              <a:rPr kumimoji="1" lang="en-US" altLang="zh-TW" dirty="0"/>
              <a:t> file</a:t>
            </a:r>
            <a:r>
              <a:rPr kumimoji="1" lang="zh-TW" altLang="en-US" dirty="0"/>
              <a:t> 的背景數據</a:t>
            </a:r>
            <a:endParaRPr kumimoji="1" lang="en-US" altLang="zh-TW" dirty="0"/>
          </a:p>
          <a:p>
            <a:r>
              <a:rPr kumimoji="1" lang="zh-TW" altLang="en-US" dirty="0"/>
              <a:t>使用 </a:t>
            </a:r>
            <a:r>
              <a:rPr kumimoji="1" lang="en-US" altLang="zh-TW" dirty="0"/>
              <a:t>Euclidean Distance</a:t>
            </a:r>
            <a:r>
              <a:rPr kumimoji="1" lang="zh-TW" altLang="en-US" dirty="0"/>
              <a:t> 當作</a:t>
            </a:r>
            <a:r>
              <a:rPr kumimoji="1" lang="en-US" altLang="zh-TW" dirty="0"/>
              <a:t>Cost</a:t>
            </a:r>
            <a:r>
              <a:rPr kumimoji="1" lang="zh-TW" altLang="en-US" dirty="0"/>
              <a:t>的依據</a:t>
            </a:r>
            <a:endParaRPr kumimoji="1" lang="en-US" altLang="zh-TW" dirty="0"/>
          </a:p>
          <a:p>
            <a:r>
              <a:rPr kumimoji="1" lang="zh-TW" altLang="en-US" dirty="0"/>
              <a:t>並用 </a:t>
            </a:r>
            <a:r>
              <a:rPr kumimoji="1" lang="en-US" altLang="zh-TW" dirty="0" err="1"/>
              <a:t>netlogo</a:t>
            </a:r>
            <a:r>
              <a:rPr kumimoji="1" lang="en-US" altLang="zh-TW" dirty="0"/>
              <a:t> </a:t>
            </a:r>
            <a:r>
              <a:rPr kumimoji="1" lang="zh-TW" altLang="en-US" dirty="0"/>
              <a:t>讀取得到</a:t>
            </a:r>
            <a:r>
              <a:rPr kumimoji="1" lang="en-US" altLang="zh-TW" dirty="0"/>
              <a:t>cost map</a:t>
            </a:r>
          </a:p>
          <a:p>
            <a:r>
              <a:rPr kumimoji="1" lang="en-US" altLang="zh-TW" dirty="0"/>
              <a:t>Patches </a:t>
            </a:r>
            <a:r>
              <a:rPr kumimoji="1" lang="zh-TW" altLang="en-US" dirty="0"/>
              <a:t>手刻地圖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9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2F0FAB-5928-BA29-6941-5655DADF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100" dirty="0"/>
              <a:t>Important &amp; Practical settings of the model</a:t>
            </a:r>
            <a:endParaRPr kumimoji="1" lang="zh-TW" altLang="en-US" sz="3100" dirty="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6A964DB9-D324-EF4B-A1B1-46BE52731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4" r="7084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0544D9-A241-CE79-5566-BA5816C0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Cars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道路安全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可左右轉車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客製化駕駛的</a:t>
            </a:r>
            <a:r>
              <a:rPr kumimoji="1" lang="en-US" altLang="zh-TW" dirty="0"/>
              <a:t>Patience </a:t>
            </a:r>
            <a:endParaRPr kumimoji="1" lang="en-US" altLang="zh-TW" dirty="0">
              <a:sym typeface="Wingdings" pitchFamily="2" charset="2"/>
            </a:endParaRPr>
          </a:p>
          <a:p>
            <a:pPr marL="457200" indent="-457200">
              <a:buAutoNum type="arabicPeriod"/>
            </a:pPr>
            <a:r>
              <a:rPr kumimoji="1" lang="en-US" altLang="zh-TW" dirty="0">
                <a:sym typeface="Wingdings" pitchFamily="2" charset="2"/>
              </a:rPr>
              <a:t>Change New Lane</a:t>
            </a:r>
          </a:p>
        </p:txBody>
      </p:sp>
    </p:spTree>
    <p:extLst>
      <p:ext uri="{BB962C8B-B14F-4D97-AF65-F5344CB8AC3E}">
        <p14:creationId xmlns:p14="http://schemas.microsoft.com/office/powerpoint/2010/main" val="265297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2A7F847-EC86-D02E-4B23-C7FA8B0C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100" dirty="0"/>
              <a:t>Important &amp; Practical settings of the model</a:t>
            </a:r>
            <a:endParaRPr kumimoji="1" lang="zh-TW" altLang="en-US" sz="3100" dirty="0"/>
          </a:p>
        </p:txBody>
      </p:sp>
      <p:pic>
        <p:nvPicPr>
          <p:cNvPr id="16" name="Picture 4" descr="3D rendering of game pieces tied together with a rope">
            <a:extLst>
              <a:ext uri="{FF2B5EF4-FFF2-40B4-BE49-F238E27FC236}">
                <a16:creationId xmlns:a16="http://schemas.microsoft.com/office/drawing/2014/main" id="{F429A177-05E9-9615-8F05-6E4CAE420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" r="27475"/>
          <a:stretch/>
        </p:blipFill>
        <p:spPr>
          <a:xfrm>
            <a:off x="20" y="10"/>
            <a:ext cx="6512527" cy="6857990"/>
          </a:xfrm>
          <a:prstGeom prst="rect">
            <a:avLst/>
          </a:prstGeom>
        </p:spPr>
      </p:pic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28B0DC-A350-8326-4400-51419A62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People</a:t>
            </a:r>
          </a:p>
          <a:p>
            <a:pPr marL="457200" indent="-457200">
              <a:buAutoNum type="arabicPeriod"/>
            </a:pPr>
            <a:r>
              <a:rPr kumimoji="1" lang="zh-TW" altLang="en-US" dirty="0"/>
              <a:t>危機發生時的行為改變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從眾的行為學習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客製化職業個性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過馬路安全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zh-TW" altLang="en-US" dirty="0"/>
              <a:t>最佳化問題</a:t>
            </a:r>
          </a:p>
        </p:txBody>
      </p:sp>
    </p:spTree>
    <p:extLst>
      <p:ext uri="{BB962C8B-B14F-4D97-AF65-F5344CB8AC3E}">
        <p14:creationId xmlns:p14="http://schemas.microsoft.com/office/powerpoint/2010/main" val="179584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035E9B-A334-B67C-A47A-1568D2EB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313209"/>
            <a:ext cx="6533706" cy="1179812"/>
          </a:xfrm>
        </p:spPr>
        <p:txBody>
          <a:bodyPr anchor="b">
            <a:normAutofit/>
          </a:bodyPr>
          <a:lstStyle/>
          <a:p>
            <a:r>
              <a:rPr kumimoji="1" lang="en-US" altLang="zh-TW" dirty="0"/>
              <a:t>Supporting information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5F14862-3FD4-F429-EBB6-D9915F69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1" y="498541"/>
            <a:ext cx="4229020" cy="2600847"/>
          </a:xfrm>
          <a:prstGeom prst="rect">
            <a:avLst/>
          </a:prstGeom>
        </p:spPr>
      </p:pic>
      <p:pic>
        <p:nvPicPr>
          <p:cNvPr id="7" name="圖片 6" descr="一張含有 文字, 路面, 室外, 路 的圖片&#10;&#10;自動產生的描述">
            <a:extLst>
              <a:ext uri="{FF2B5EF4-FFF2-40B4-BE49-F238E27FC236}">
                <a16:creationId xmlns:a16="http://schemas.microsoft.com/office/drawing/2014/main" id="{F77FC46F-BC2E-58A3-7637-0158D3BB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050" y="3099388"/>
            <a:ext cx="3154875" cy="1743067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9A8C79C-19BB-98DF-F997-60EEBBFED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54" y="570869"/>
            <a:ext cx="4127268" cy="28581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5F58F9D-46AD-947D-12D6-3905BD17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5730" y="3571544"/>
            <a:ext cx="3030278" cy="22597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Reference:</a:t>
            </a:r>
          </a:p>
          <a:p>
            <a:r>
              <a:rPr lang="en-US" dirty="0" err="1"/>
              <a:t>台北市政府-台北大巨蛋公告安全報告書</a:t>
            </a:r>
            <a:endParaRPr lang="en-US" dirty="0"/>
          </a:p>
          <a:p>
            <a:r>
              <a:rPr lang="en-US" dirty="0" err="1"/>
              <a:t>台北市大巨蛋公開公共安全策略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1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7535EBC-93CA-39CB-1A69-59A92FF1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B9F93D-3077-A06A-08C5-92DDB74FA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kumimoji="1" lang="en-US" altLang="zh-TW">
                <a:solidFill>
                  <a:srgbClr val="FFFFFF"/>
                </a:solidFill>
              </a:rPr>
              <a:t>Implementation</a:t>
            </a:r>
            <a:endParaRPr kumimoji="1" lang="zh-TW" altLang="en-US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28A70DE-80F2-D468-E5BD-DF5F5CC55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290" y="5253051"/>
            <a:ext cx="4892948" cy="812923"/>
          </a:xfrm>
        </p:spPr>
        <p:txBody>
          <a:bodyPr anchor="t">
            <a:normAutofit/>
          </a:bodyPr>
          <a:lstStyle/>
          <a:p>
            <a:endParaRPr kumimoji="1" lang="zh-TW" altLang="en-US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865E78-A05D-1306-2FEF-6D3ADE89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0750"/>
            <a:ext cx="10110857" cy="1387934"/>
          </a:xfrm>
        </p:spPr>
        <p:txBody>
          <a:bodyPr anchor="b">
            <a:normAutofit/>
          </a:bodyPr>
          <a:lstStyle/>
          <a:p>
            <a:r>
              <a:rPr kumimoji="1" lang="en-US" altLang="zh-TW" dirty="0"/>
              <a:t>Future work &amp; Conclusion</a:t>
            </a:r>
            <a:endParaRPr kumimoji="1" lang="zh-TW" alt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內容版面配置區 2">
            <a:extLst>
              <a:ext uri="{FF2B5EF4-FFF2-40B4-BE49-F238E27FC236}">
                <a16:creationId xmlns:a16="http://schemas.microsoft.com/office/drawing/2014/main" id="{D1A3ECCB-B701-B7FB-1781-9BB92C1CD2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535502"/>
              </p:ext>
            </p:extLst>
          </p:nvPr>
        </p:nvGraphicFramePr>
        <p:xfrm>
          <a:off x="914400" y="2852738"/>
          <a:ext cx="103632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35015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157</Words>
  <Application>Microsoft Macintosh PowerPoint</Application>
  <PresentationFormat>寬螢幕</PresentationFormat>
  <Paragraphs>34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2" baseType="lpstr">
      <vt:lpstr>Arial</vt:lpstr>
      <vt:lpstr>Grandview Display</vt:lpstr>
      <vt:lpstr>DashVTI</vt:lpstr>
      <vt:lpstr>Traffic Simulation &amp; Crowd Evacuation at Taipei Dome</vt:lpstr>
      <vt:lpstr>Contents 1. Motivation 2. Model Introduction 3. Implementation 4. Future Work 5. Conclusion</vt:lpstr>
      <vt:lpstr>1. Motivation</vt:lpstr>
      <vt:lpstr>2. Model Introduction</vt:lpstr>
      <vt:lpstr>Important &amp; Practical settings of the model</vt:lpstr>
      <vt:lpstr>Important &amp; Practical settings of the model</vt:lpstr>
      <vt:lpstr>Supporting information</vt:lpstr>
      <vt:lpstr>Implementation</vt:lpstr>
      <vt:lpstr>Future work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Crowd </dc:title>
  <dc:creator>黃曼齡</dc:creator>
  <cp:lastModifiedBy>黃曼齡</cp:lastModifiedBy>
  <cp:revision>4</cp:revision>
  <dcterms:created xsi:type="dcterms:W3CDTF">2022-12-14T15:54:50Z</dcterms:created>
  <dcterms:modified xsi:type="dcterms:W3CDTF">2023-06-14T06:40:02Z</dcterms:modified>
</cp:coreProperties>
</file>